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30275213" cy="42803763"/>
  <p:notesSz cx="6858000" cy="9144000"/>
  <p:defaultTextStyle>
    <a:defPPr>
      <a:defRPr lang="fr-FR"/>
    </a:defPPr>
    <a:lvl1pPr algn="l" defTabSz="3506788" rtl="0" eaLnBrk="0" fontAlgn="base" hangingPunct="0">
      <a:spcBef>
        <a:spcPct val="0"/>
      </a:spcBef>
      <a:spcAft>
        <a:spcPct val="0"/>
      </a:spcAft>
      <a:defRPr sz="69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1752600" indent="-1295400" algn="l" defTabSz="3506788" rtl="0" eaLnBrk="0" fontAlgn="base" hangingPunct="0">
      <a:spcBef>
        <a:spcPct val="0"/>
      </a:spcBef>
      <a:spcAft>
        <a:spcPct val="0"/>
      </a:spcAft>
      <a:defRPr sz="69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3506788" indent="-2592388" algn="l" defTabSz="3506788" rtl="0" eaLnBrk="0" fontAlgn="base" hangingPunct="0">
      <a:spcBef>
        <a:spcPct val="0"/>
      </a:spcBef>
      <a:spcAft>
        <a:spcPct val="0"/>
      </a:spcAft>
      <a:defRPr sz="69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5260975" indent="-3889375" algn="l" defTabSz="3506788" rtl="0" eaLnBrk="0" fontAlgn="base" hangingPunct="0">
      <a:spcBef>
        <a:spcPct val="0"/>
      </a:spcBef>
      <a:spcAft>
        <a:spcPct val="0"/>
      </a:spcAft>
      <a:defRPr sz="69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7015163" indent="-5186363" algn="l" defTabSz="3506788" rtl="0" eaLnBrk="0" fontAlgn="base" hangingPunct="0">
      <a:spcBef>
        <a:spcPct val="0"/>
      </a:spcBef>
      <a:spcAft>
        <a:spcPct val="0"/>
      </a:spcAft>
      <a:defRPr sz="69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69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69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69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69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21176" autoAdjust="0"/>
    <p:restoredTop sz="94434" autoAdjust="0"/>
  </p:normalViewPr>
  <p:slideViewPr>
    <p:cSldViewPr snapToGrid="0">
      <p:cViewPr>
        <p:scale>
          <a:sx n="40" d="100"/>
          <a:sy n="40" d="100"/>
        </p:scale>
        <p:origin x="-258" y="-78"/>
      </p:cViewPr>
      <p:guideLst>
        <p:guide orient="horz" pos="13481"/>
        <p:guide pos="95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0641" y="7005156"/>
            <a:ext cx="25733931" cy="14902051"/>
          </a:xfrm>
        </p:spPr>
        <p:txBody>
          <a:bodyPr anchor="b"/>
          <a:lstStyle>
            <a:lvl1pPr algn="ctr">
              <a:defRPr sz="19865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84402" y="22481887"/>
            <a:ext cx="22706410" cy="10334331"/>
          </a:xfrm>
        </p:spPr>
        <p:txBody>
          <a:bodyPr/>
          <a:lstStyle>
            <a:lvl1pPr marL="0" indent="0" algn="ctr">
              <a:buNone/>
              <a:defRPr sz="7946"/>
            </a:lvl1pPr>
            <a:lvl2pPr marL="1513743" indent="0" algn="ctr">
              <a:buNone/>
              <a:defRPr sz="6622"/>
            </a:lvl2pPr>
            <a:lvl3pPr marL="3027487" indent="0" algn="ctr">
              <a:buNone/>
              <a:defRPr sz="5960"/>
            </a:lvl3pPr>
            <a:lvl4pPr marL="4541230" indent="0" algn="ctr">
              <a:buNone/>
              <a:defRPr sz="5297"/>
            </a:lvl4pPr>
            <a:lvl5pPr marL="6054974" indent="0" algn="ctr">
              <a:buNone/>
              <a:defRPr sz="5297"/>
            </a:lvl5pPr>
            <a:lvl6pPr marL="7568717" indent="0" algn="ctr">
              <a:buNone/>
              <a:defRPr sz="5297"/>
            </a:lvl6pPr>
            <a:lvl7pPr marL="9082461" indent="0" algn="ctr">
              <a:buNone/>
              <a:defRPr sz="5297"/>
            </a:lvl7pPr>
            <a:lvl8pPr marL="10596204" indent="0" algn="ctr">
              <a:buNone/>
              <a:defRPr sz="5297"/>
            </a:lvl8pPr>
            <a:lvl9pPr marL="12109948" indent="0" algn="ctr">
              <a:buNone/>
              <a:defRPr sz="5297"/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59687-5752-4402-848C-850E6EB3DEC5}" type="datetimeFigureOut">
              <a:rPr lang="fr-FR"/>
              <a:pPr>
                <a:defRPr/>
              </a:pPr>
              <a:t>01/03/2016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2406B-79FF-4EBD-8B55-8A4A7439CA92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1D7A33-8219-464C-BE71-4CE0745A9831}" type="datetimeFigureOut">
              <a:rPr lang="fr-FR"/>
              <a:pPr>
                <a:defRPr/>
              </a:pPr>
              <a:t>01/03/2016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371129-134C-4969-9CAF-D831BC189EF2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665701" y="2278904"/>
            <a:ext cx="6528093" cy="36274211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81423" y="2278904"/>
            <a:ext cx="19205838" cy="36274211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835F65-7A59-46ED-916E-C03EBC634BEC}" type="datetimeFigureOut">
              <a:rPr lang="fr-FR"/>
              <a:pPr>
                <a:defRPr/>
              </a:pPr>
              <a:t>01/03/2016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E9A4F3-CBDA-438D-BBF4-9EABDDB04FF2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E2314-B7A0-40C2-AF0C-99575314DA1D}" type="datetimeFigureOut">
              <a:rPr lang="fr-FR"/>
              <a:pPr>
                <a:defRPr/>
              </a:pPr>
              <a:t>01/03/2016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2E5809-0490-481E-8727-D08A20786E0E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5654" y="10671229"/>
            <a:ext cx="26112371" cy="17805173"/>
          </a:xfrm>
        </p:spPr>
        <p:txBody>
          <a:bodyPr anchor="b"/>
          <a:lstStyle>
            <a:lvl1pPr>
              <a:defRPr sz="19865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65654" y="28644846"/>
            <a:ext cx="26112371" cy="9363320"/>
          </a:xfrm>
        </p:spPr>
        <p:txBody>
          <a:bodyPr/>
          <a:lstStyle>
            <a:lvl1pPr marL="0" indent="0">
              <a:buNone/>
              <a:defRPr sz="7946">
                <a:solidFill>
                  <a:schemeClr val="tx1"/>
                </a:solidFill>
              </a:defRPr>
            </a:lvl1pPr>
            <a:lvl2pPr marL="1513743" indent="0">
              <a:buNone/>
              <a:defRPr sz="6622">
                <a:solidFill>
                  <a:schemeClr val="tx1">
                    <a:tint val="75000"/>
                  </a:schemeClr>
                </a:solidFill>
              </a:defRPr>
            </a:lvl2pPr>
            <a:lvl3pPr marL="3027487" indent="0">
              <a:buNone/>
              <a:defRPr sz="5960">
                <a:solidFill>
                  <a:schemeClr val="tx1">
                    <a:tint val="75000"/>
                  </a:schemeClr>
                </a:solidFill>
              </a:defRPr>
            </a:lvl3pPr>
            <a:lvl4pPr marL="4541230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4pPr>
            <a:lvl5pPr marL="6054974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5pPr>
            <a:lvl6pPr marL="7568717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6pPr>
            <a:lvl7pPr marL="9082461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7pPr>
            <a:lvl8pPr marL="10596204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8pPr>
            <a:lvl9pPr marL="12109948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1F41D-DA84-4D72-8E0F-50CCAB2EB1A5}" type="datetimeFigureOut">
              <a:rPr lang="fr-FR"/>
              <a:pPr>
                <a:defRPr/>
              </a:pPr>
              <a:t>01/03/2016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3B276B-B7BE-48BB-AF80-B257C1C27D35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81421" y="11394520"/>
            <a:ext cx="12866966" cy="27158594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326826" y="11394520"/>
            <a:ext cx="12866966" cy="27158594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F43C2-BCD2-4876-BFF1-FCC5AAF04755}" type="datetimeFigureOut">
              <a:rPr lang="fr-FR"/>
              <a:pPr>
                <a:defRPr/>
              </a:pPr>
              <a:t>01/03/2016</a:t>
            </a:fld>
            <a:endParaRPr lang="fr-F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8E0632-0F01-415E-826D-29381DD50D3F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4" y="2278913"/>
            <a:ext cx="26112371" cy="8273416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85368" y="10492870"/>
            <a:ext cx="12807832" cy="5142393"/>
          </a:xfrm>
        </p:spPr>
        <p:txBody>
          <a:bodyPr anchor="b"/>
          <a:lstStyle>
            <a:lvl1pPr marL="0" indent="0">
              <a:buNone/>
              <a:defRPr sz="7946" b="1"/>
            </a:lvl1pPr>
            <a:lvl2pPr marL="1513743" indent="0">
              <a:buNone/>
              <a:defRPr sz="6622" b="1"/>
            </a:lvl2pPr>
            <a:lvl3pPr marL="3027487" indent="0">
              <a:buNone/>
              <a:defRPr sz="5960" b="1"/>
            </a:lvl3pPr>
            <a:lvl4pPr marL="4541230" indent="0">
              <a:buNone/>
              <a:defRPr sz="5297" b="1"/>
            </a:lvl4pPr>
            <a:lvl5pPr marL="6054974" indent="0">
              <a:buNone/>
              <a:defRPr sz="5297" b="1"/>
            </a:lvl5pPr>
            <a:lvl6pPr marL="7568717" indent="0">
              <a:buNone/>
              <a:defRPr sz="5297" b="1"/>
            </a:lvl6pPr>
            <a:lvl7pPr marL="9082461" indent="0">
              <a:buNone/>
              <a:defRPr sz="5297" b="1"/>
            </a:lvl7pPr>
            <a:lvl8pPr marL="10596204" indent="0">
              <a:buNone/>
              <a:defRPr sz="5297" b="1"/>
            </a:lvl8pPr>
            <a:lvl9pPr marL="12109948" indent="0">
              <a:buNone/>
              <a:defRPr sz="5297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85368" y="15635264"/>
            <a:ext cx="12807832" cy="2299711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5326828" y="10492870"/>
            <a:ext cx="12870909" cy="5142393"/>
          </a:xfrm>
        </p:spPr>
        <p:txBody>
          <a:bodyPr anchor="b"/>
          <a:lstStyle>
            <a:lvl1pPr marL="0" indent="0">
              <a:buNone/>
              <a:defRPr sz="7946" b="1"/>
            </a:lvl1pPr>
            <a:lvl2pPr marL="1513743" indent="0">
              <a:buNone/>
              <a:defRPr sz="6622" b="1"/>
            </a:lvl2pPr>
            <a:lvl3pPr marL="3027487" indent="0">
              <a:buNone/>
              <a:defRPr sz="5960" b="1"/>
            </a:lvl3pPr>
            <a:lvl4pPr marL="4541230" indent="0">
              <a:buNone/>
              <a:defRPr sz="5297" b="1"/>
            </a:lvl4pPr>
            <a:lvl5pPr marL="6054974" indent="0">
              <a:buNone/>
              <a:defRPr sz="5297" b="1"/>
            </a:lvl5pPr>
            <a:lvl6pPr marL="7568717" indent="0">
              <a:buNone/>
              <a:defRPr sz="5297" b="1"/>
            </a:lvl6pPr>
            <a:lvl7pPr marL="9082461" indent="0">
              <a:buNone/>
              <a:defRPr sz="5297" b="1"/>
            </a:lvl7pPr>
            <a:lvl8pPr marL="10596204" indent="0">
              <a:buNone/>
              <a:defRPr sz="5297" b="1"/>
            </a:lvl8pPr>
            <a:lvl9pPr marL="12109948" indent="0">
              <a:buNone/>
              <a:defRPr sz="5297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5326828" y="15635264"/>
            <a:ext cx="12870909" cy="2299711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CCD2D-648F-4CE8-8E7B-934B1EDC9850}" type="datetimeFigureOut">
              <a:rPr lang="fr-FR"/>
              <a:pPr>
                <a:defRPr/>
              </a:pPr>
              <a:t>01/03/2016</a:t>
            </a:fld>
            <a:endParaRPr lang="fr-F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7D6958-EEBC-4417-B076-9C12EDDF82A3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C1A50-9C52-4FC6-8F84-0AFE2CA56983}" type="datetimeFigureOut">
              <a:rPr lang="fr-FR"/>
              <a:pPr>
                <a:defRPr/>
              </a:pPr>
              <a:t>01/03/2016</a:t>
            </a:fld>
            <a:endParaRPr lang="fr-F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C034F6-3547-47DA-A01C-AE1993520474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CC750-5298-4350-96D9-383F5EA788E7}" type="datetimeFigureOut">
              <a:rPr lang="fr-FR"/>
              <a:pPr>
                <a:defRPr/>
              </a:pPr>
              <a:t>01/03/2016</a:t>
            </a:fld>
            <a:endParaRPr lang="fr-F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958A4D-E281-4996-82BA-7A63CAA0B7CF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4" y="2853584"/>
            <a:ext cx="9764544" cy="9987545"/>
          </a:xfrm>
        </p:spPr>
        <p:txBody>
          <a:bodyPr anchor="b"/>
          <a:lstStyle>
            <a:lvl1pPr>
              <a:defRPr sz="10595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909" y="6162959"/>
            <a:ext cx="15326827" cy="30418415"/>
          </a:xfrm>
        </p:spPr>
        <p:txBody>
          <a:bodyPr/>
          <a:lstStyle>
            <a:lvl1pPr>
              <a:defRPr sz="10595"/>
            </a:lvl1pPr>
            <a:lvl2pPr>
              <a:defRPr sz="9271"/>
            </a:lvl2pPr>
            <a:lvl3pPr>
              <a:defRPr sz="7946"/>
            </a:lvl3pPr>
            <a:lvl4pPr>
              <a:defRPr sz="6622"/>
            </a:lvl4pPr>
            <a:lvl5pPr>
              <a:defRPr sz="6622"/>
            </a:lvl5pPr>
            <a:lvl6pPr>
              <a:defRPr sz="6622"/>
            </a:lvl6pPr>
            <a:lvl7pPr>
              <a:defRPr sz="6622"/>
            </a:lvl7pPr>
            <a:lvl8pPr>
              <a:defRPr sz="6622"/>
            </a:lvl8pPr>
            <a:lvl9pPr>
              <a:defRPr sz="6622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85364" y="12841129"/>
            <a:ext cx="9764544" cy="23789780"/>
          </a:xfrm>
        </p:spPr>
        <p:txBody>
          <a:bodyPr/>
          <a:lstStyle>
            <a:lvl1pPr marL="0" indent="0">
              <a:buNone/>
              <a:defRPr sz="5297"/>
            </a:lvl1pPr>
            <a:lvl2pPr marL="1513743" indent="0">
              <a:buNone/>
              <a:defRPr sz="4635"/>
            </a:lvl2pPr>
            <a:lvl3pPr marL="3027487" indent="0">
              <a:buNone/>
              <a:defRPr sz="3973"/>
            </a:lvl3pPr>
            <a:lvl4pPr marL="4541230" indent="0">
              <a:buNone/>
              <a:defRPr sz="3311"/>
            </a:lvl4pPr>
            <a:lvl5pPr marL="6054974" indent="0">
              <a:buNone/>
              <a:defRPr sz="3311"/>
            </a:lvl5pPr>
            <a:lvl6pPr marL="7568717" indent="0">
              <a:buNone/>
              <a:defRPr sz="3311"/>
            </a:lvl6pPr>
            <a:lvl7pPr marL="9082461" indent="0">
              <a:buNone/>
              <a:defRPr sz="3311"/>
            </a:lvl7pPr>
            <a:lvl8pPr marL="10596204" indent="0">
              <a:buNone/>
              <a:defRPr sz="3311"/>
            </a:lvl8pPr>
            <a:lvl9pPr marL="12109948" indent="0">
              <a:buNone/>
              <a:defRPr sz="331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99C5B-B561-431D-948B-E79F063C71A2}" type="datetimeFigureOut">
              <a:rPr lang="fr-FR"/>
              <a:pPr>
                <a:defRPr/>
              </a:pPr>
              <a:t>01/03/2016</a:t>
            </a:fld>
            <a:endParaRPr lang="fr-F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4AB3C0-C59C-4BBB-B444-ECACCD6056A4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4" y="2853584"/>
            <a:ext cx="9764544" cy="9987545"/>
          </a:xfrm>
        </p:spPr>
        <p:txBody>
          <a:bodyPr anchor="b"/>
          <a:lstStyle>
            <a:lvl1pPr>
              <a:defRPr sz="10595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70909" y="6162959"/>
            <a:ext cx="15326827" cy="30418415"/>
          </a:xfrm>
        </p:spPr>
        <p:txBody>
          <a:bodyPr anchor="t"/>
          <a:lstStyle>
            <a:lvl1pPr marL="0" indent="0">
              <a:buNone/>
              <a:defRPr sz="10595"/>
            </a:lvl1pPr>
            <a:lvl2pPr marL="1513743" indent="0">
              <a:buNone/>
              <a:defRPr sz="9271"/>
            </a:lvl2pPr>
            <a:lvl3pPr marL="3027487" indent="0">
              <a:buNone/>
              <a:defRPr sz="7946"/>
            </a:lvl3pPr>
            <a:lvl4pPr marL="4541230" indent="0">
              <a:buNone/>
              <a:defRPr sz="6622"/>
            </a:lvl4pPr>
            <a:lvl5pPr marL="6054974" indent="0">
              <a:buNone/>
              <a:defRPr sz="6622"/>
            </a:lvl5pPr>
            <a:lvl6pPr marL="7568717" indent="0">
              <a:buNone/>
              <a:defRPr sz="6622"/>
            </a:lvl6pPr>
            <a:lvl7pPr marL="9082461" indent="0">
              <a:buNone/>
              <a:defRPr sz="6622"/>
            </a:lvl7pPr>
            <a:lvl8pPr marL="10596204" indent="0">
              <a:buNone/>
              <a:defRPr sz="6622"/>
            </a:lvl8pPr>
            <a:lvl9pPr marL="12109948" indent="0">
              <a:buNone/>
              <a:defRPr sz="6622"/>
            </a:lvl9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85364" y="12841129"/>
            <a:ext cx="9764544" cy="23789780"/>
          </a:xfrm>
        </p:spPr>
        <p:txBody>
          <a:bodyPr/>
          <a:lstStyle>
            <a:lvl1pPr marL="0" indent="0">
              <a:buNone/>
              <a:defRPr sz="5297"/>
            </a:lvl1pPr>
            <a:lvl2pPr marL="1513743" indent="0">
              <a:buNone/>
              <a:defRPr sz="4635"/>
            </a:lvl2pPr>
            <a:lvl3pPr marL="3027487" indent="0">
              <a:buNone/>
              <a:defRPr sz="3973"/>
            </a:lvl3pPr>
            <a:lvl4pPr marL="4541230" indent="0">
              <a:buNone/>
              <a:defRPr sz="3311"/>
            </a:lvl4pPr>
            <a:lvl5pPr marL="6054974" indent="0">
              <a:buNone/>
              <a:defRPr sz="3311"/>
            </a:lvl5pPr>
            <a:lvl6pPr marL="7568717" indent="0">
              <a:buNone/>
              <a:defRPr sz="3311"/>
            </a:lvl6pPr>
            <a:lvl7pPr marL="9082461" indent="0">
              <a:buNone/>
              <a:defRPr sz="3311"/>
            </a:lvl7pPr>
            <a:lvl8pPr marL="10596204" indent="0">
              <a:buNone/>
              <a:defRPr sz="3311"/>
            </a:lvl8pPr>
            <a:lvl9pPr marL="12109948" indent="0">
              <a:buNone/>
              <a:defRPr sz="331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15BBE-4F77-426E-8697-ABB0D6A92E4B}" type="datetimeFigureOut">
              <a:rPr lang="fr-FR"/>
              <a:pPr>
                <a:defRPr/>
              </a:pPr>
              <a:t>01/03/2016</a:t>
            </a:fld>
            <a:endParaRPr lang="fr-F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737EDC-3C53-456A-B494-5D80D903A449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81213" y="2279650"/>
            <a:ext cx="26112787" cy="82724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81213" y="11395075"/>
            <a:ext cx="26112787" cy="27157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81213" y="39673213"/>
            <a:ext cx="6811962" cy="22780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3507730" eaLnBrk="1" fontAlgn="auto" hangingPunct="1">
              <a:spcBef>
                <a:spcPts val="0"/>
              </a:spcBef>
              <a:spcAft>
                <a:spcPts val="0"/>
              </a:spcAft>
              <a:defRPr sz="3973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60FF2DA-326D-41A0-9801-C33809889EC7}" type="datetimeFigureOut">
              <a:rPr lang="fr-FR"/>
              <a:pPr>
                <a:defRPr/>
              </a:pPr>
              <a:t>01/03/2016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028238" y="39673213"/>
            <a:ext cx="10218737" cy="22780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3507730" eaLnBrk="1" fontAlgn="auto" hangingPunct="1">
              <a:spcBef>
                <a:spcPts val="0"/>
              </a:spcBef>
              <a:spcAft>
                <a:spcPts val="0"/>
              </a:spcAft>
              <a:defRPr sz="3973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382038" y="39673213"/>
            <a:ext cx="6811962" cy="227806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3900">
                <a:solidFill>
                  <a:srgbClr val="898989"/>
                </a:solidFill>
              </a:defRPr>
            </a:lvl1pPr>
          </a:lstStyle>
          <a:p>
            <a:fld id="{42CF524A-BC8F-4792-8670-D9276ABCAAB0}" type="slidenum">
              <a:rPr lang="fr-FR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027363" rtl="0" fontAlgn="base">
        <a:lnSpc>
          <a:spcPct val="90000"/>
        </a:lnSpc>
        <a:spcBef>
          <a:spcPct val="0"/>
        </a:spcBef>
        <a:spcAft>
          <a:spcPct val="0"/>
        </a:spcAft>
        <a:defRPr sz="145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3027363" rtl="0" fontAlgn="base">
        <a:lnSpc>
          <a:spcPct val="90000"/>
        </a:lnSpc>
        <a:spcBef>
          <a:spcPct val="0"/>
        </a:spcBef>
        <a:spcAft>
          <a:spcPct val="0"/>
        </a:spcAft>
        <a:defRPr sz="14500">
          <a:solidFill>
            <a:schemeClr val="tx1"/>
          </a:solidFill>
          <a:latin typeface="Calibri Light" pitchFamily="34" charset="0"/>
        </a:defRPr>
      </a:lvl2pPr>
      <a:lvl3pPr algn="l" defTabSz="3027363" rtl="0" fontAlgn="base">
        <a:lnSpc>
          <a:spcPct val="90000"/>
        </a:lnSpc>
        <a:spcBef>
          <a:spcPct val="0"/>
        </a:spcBef>
        <a:spcAft>
          <a:spcPct val="0"/>
        </a:spcAft>
        <a:defRPr sz="14500">
          <a:solidFill>
            <a:schemeClr val="tx1"/>
          </a:solidFill>
          <a:latin typeface="Calibri Light" pitchFamily="34" charset="0"/>
        </a:defRPr>
      </a:lvl3pPr>
      <a:lvl4pPr algn="l" defTabSz="3027363" rtl="0" fontAlgn="base">
        <a:lnSpc>
          <a:spcPct val="90000"/>
        </a:lnSpc>
        <a:spcBef>
          <a:spcPct val="0"/>
        </a:spcBef>
        <a:spcAft>
          <a:spcPct val="0"/>
        </a:spcAft>
        <a:defRPr sz="14500">
          <a:solidFill>
            <a:schemeClr val="tx1"/>
          </a:solidFill>
          <a:latin typeface="Calibri Light" pitchFamily="34" charset="0"/>
        </a:defRPr>
      </a:lvl4pPr>
      <a:lvl5pPr algn="l" defTabSz="3027363" rtl="0" fontAlgn="base">
        <a:lnSpc>
          <a:spcPct val="90000"/>
        </a:lnSpc>
        <a:spcBef>
          <a:spcPct val="0"/>
        </a:spcBef>
        <a:spcAft>
          <a:spcPct val="0"/>
        </a:spcAft>
        <a:defRPr sz="14500">
          <a:solidFill>
            <a:schemeClr val="tx1"/>
          </a:solidFill>
          <a:latin typeface="Calibri Light" pitchFamily="34" charset="0"/>
        </a:defRPr>
      </a:lvl5pPr>
      <a:lvl6pPr marL="457200" algn="l" defTabSz="3027363" rtl="0" fontAlgn="base">
        <a:lnSpc>
          <a:spcPct val="90000"/>
        </a:lnSpc>
        <a:spcBef>
          <a:spcPct val="0"/>
        </a:spcBef>
        <a:spcAft>
          <a:spcPct val="0"/>
        </a:spcAft>
        <a:defRPr sz="14500">
          <a:solidFill>
            <a:schemeClr val="tx1"/>
          </a:solidFill>
          <a:latin typeface="Calibri Light" pitchFamily="34" charset="0"/>
        </a:defRPr>
      </a:lvl6pPr>
      <a:lvl7pPr marL="914400" algn="l" defTabSz="3027363" rtl="0" fontAlgn="base">
        <a:lnSpc>
          <a:spcPct val="90000"/>
        </a:lnSpc>
        <a:spcBef>
          <a:spcPct val="0"/>
        </a:spcBef>
        <a:spcAft>
          <a:spcPct val="0"/>
        </a:spcAft>
        <a:defRPr sz="14500">
          <a:solidFill>
            <a:schemeClr val="tx1"/>
          </a:solidFill>
          <a:latin typeface="Calibri Light" pitchFamily="34" charset="0"/>
        </a:defRPr>
      </a:lvl7pPr>
      <a:lvl8pPr marL="1371600" algn="l" defTabSz="3027363" rtl="0" fontAlgn="base">
        <a:lnSpc>
          <a:spcPct val="90000"/>
        </a:lnSpc>
        <a:spcBef>
          <a:spcPct val="0"/>
        </a:spcBef>
        <a:spcAft>
          <a:spcPct val="0"/>
        </a:spcAft>
        <a:defRPr sz="14500">
          <a:solidFill>
            <a:schemeClr val="tx1"/>
          </a:solidFill>
          <a:latin typeface="Calibri Light" pitchFamily="34" charset="0"/>
        </a:defRPr>
      </a:lvl8pPr>
      <a:lvl9pPr marL="1828800" algn="l" defTabSz="3027363" rtl="0" fontAlgn="base">
        <a:lnSpc>
          <a:spcPct val="90000"/>
        </a:lnSpc>
        <a:spcBef>
          <a:spcPct val="0"/>
        </a:spcBef>
        <a:spcAft>
          <a:spcPct val="0"/>
        </a:spcAft>
        <a:defRPr sz="14500">
          <a:solidFill>
            <a:schemeClr val="tx1"/>
          </a:solidFill>
          <a:latin typeface="Calibri Light" pitchFamily="34" charset="0"/>
        </a:defRPr>
      </a:lvl9pPr>
    </p:titleStyle>
    <p:bodyStyle>
      <a:lvl1pPr marL="755650" indent="-755650" algn="l" defTabSz="3027363" rtl="0" fontAlgn="base">
        <a:lnSpc>
          <a:spcPct val="90000"/>
        </a:lnSpc>
        <a:spcBef>
          <a:spcPts val="3313"/>
        </a:spcBef>
        <a:spcAft>
          <a:spcPct val="0"/>
        </a:spcAft>
        <a:buFont typeface="Arial" charset="0"/>
        <a:buChar char="•"/>
        <a:defRPr sz="9200" kern="1200">
          <a:solidFill>
            <a:schemeClr val="tx1"/>
          </a:solidFill>
          <a:latin typeface="+mn-lt"/>
          <a:ea typeface="+mn-ea"/>
          <a:cs typeface="+mn-cs"/>
        </a:defRPr>
      </a:lvl1pPr>
      <a:lvl2pPr marL="2270125" indent="-755650" algn="l" defTabSz="3027363" rtl="0" fontAlgn="base">
        <a:lnSpc>
          <a:spcPct val="90000"/>
        </a:lnSpc>
        <a:spcBef>
          <a:spcPts val="1650"/>
        </a:spcBef>
        <a:spcAft>
          <a:spcPct val="0"/>
        </a:spcAft>
        <a:buFont typeface="Arial" charset="0"/>
        <a:buChar char="•"/>
        <a:defRPr sz="7900" kern="1200">
          <a:solidFill>
            <a:schemeClr val="tx1"/>
          </a:solidFill>
          <a:latin typeface="+mn-lt"/>
          <a:ea typeface="+mn-ea"/>
          <a:cs typeface="+mn-cs"/>
        </a:defRPr>
      </a:lvl2pPr>
      <a:lvl3pPr marL="3783013" indent="-755650" algn="l" defTabSz="3027363" rtl="0" fontAlgn="base">
        <a:lnSpc>
          <a:spcPct val="90000"/>
        </a:lnSpc>
        <a:spcBef>
          <a:spcPts val="1650"/>
        </a:spcBef>
        <a:spcAft>
          <a:spcPct val="0"/>
        </a:spcAft>
        <a:buFont typeface="Arial" charset="0"/>
        <a:buChar char="•"/>
        <a:defRPr sz="6600" kern="1200">
          <a:solidFill>
            <a:schemeClr val="tx1"/>
          </a:solidFill>
          <a:latin typeface="+mn-lt"/>
          <a:ea typeface="+mn-ea"/>
          <a:cs typeface="+mn-cs"/>
        </a:defRPr>
      </a:lvl3pPr>
      <a:lvl4pPr marL="5297488" indent="-755650" algn="l" defTabSz="3027363" rtl="0" fontAlgn="base">
        <a:lnSpc>
          <a:spcPct val="90000"/>
        </a:lnSpc>
        <a:spcBef>
          <a:spcPts val="1650"/>
        </a:spcBef>
        <a:spcAft>
          <a:spcPct val="0"/>
        </a:spcAft>
        <a:buFont typeface="Arial" charset="0"/>
        <a:buChar char="•"/>
        <a:defRPr sz="5900" kern="1200">
          <a:solidFill>
            <a:schemeClr val="tx1"/>
          </a:solidFill>
          <a:latin typeface="+mn-lt"/>
          <a:ea typeface="+mn-ea"/>
          <a:cs typeface="+mn-cs"/>
        </a:defRPr>
      </a:lvl4pPr>
      <a:lvl5pPr marL="6810375" indent="-755650" algn="l" defTabSz="3027363" rtl="0" fontAlgn="base">
        <a:lnSpc>
          <a:spcPct val="90000"/>
        </a:lnSpc>
        <a:spcBef>
          <a:spcPts val="1650"/>
        </a:spcBef>
        <a:spcAft>
          <a:spcPct val="0"/>
        </a:spcAft>
        <a:buFont typeface="Arial" charset="0"/>
        <a:buChar char="•"/>
        <a:defRPr sz="5900" kern="1200">
          <a:solidFill>
            <a:schemeClr val="tx1"/>
          </a:solidFill>
          <a:latin typeface="+mn-lt"/>
          <a:ea typeface="+mn-ea"/>
          <a:cs typeface="+mn-cs"/>
        </a:defRPr>
      </a:lvl5pPr>
      <a:lvl6pPr marL="8325589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6pPr>
      <a:lvl7pPr marL="9839333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7pPr>
      <a:lvl8pPr marL="11353076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8pPr>
      <a:lvl9pPr marL="12866820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1pPr>
      <a:lvl2pPr marL="1513743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2pPr>
      <a:lvl3pPr marL="3027487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3pPr>
      <a:lvl4pPr marL="4541230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4pPr>
      <a:lvl5pPr marL="6054974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5pPr>
      <a:lvl6pPr marL="7568717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6pPr>
      <a:lvl7pPr marL="9082461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7pPr>
      <a:lvl8pPr marL="10596204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8pPr>
      <a:lvl9pPr marL="12109948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jpeg"/><Relationship Id="rId18" Type="http://schemas.openxmlformats.org/officeDocument/2006/relationships/image" Target="../media/image17.png"/><Relationship Id="rId26" Type="http://schemas.openxmlformats.org/officeDocument/2006/relationships/image" Target="../media/image25.jpeg"/><Relationship Id="rId3" Type="http://schemas.openxmlformats.org/officeDocument/2006/relationships/image" Target="../media/image2.jpe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jpeg"/><Relationship Id="rId17" Type="http://schemas.openxmlformats.org/officeDocument/2006/relationships/image" Target="../media/image16.png"/><Relationship Id="rId25" Type="http://schemas.openxmlformats.org/officeDocument/2006/relationships/image" Target="../media/image24.jpe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24" Type="http://schemas.openxmlformats.org/officeDocument/2006/relationships/image" Target="../media/image23.jpeg"/><Relationship Id="rId5" Type="http://schemas.openxmlformats.org/officeDocument/2006/relationships/image" Target="../media/image4.jpe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jpeg"/><Relationship Id="rId19" Type="http://schemas.openxmlformats.org/officeDocument/2006/relationships/image" Target="../media/image18.png"/><Relationship Id="rId31" Type="http://schemas.openxmlformats.org/officeDocument/2006/relationships/image" Target="../media/image30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jpeg"/><Relationship Id="rId30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6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مستطيل مستدير الزوايا 87"/>
          <p:cNvSpPr/>
          <p:nvPr/>
        </p:nvSpPr>
        <p:spPr>
          <a:xfrm>
            <a:off x="599090" y="33664636"/>
            <a:ext cx="6968358" cy="79773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7" name="مستطيل مستدير الزوايا 86"/>
          <p:cNvSpPr/>
          <p:nvPr/>
        </p:nvSpPr>
        <p:spPr>
          <a:xfrm>
            <a:off x="8198069" y="33506981"/>
            <a:ext cx="6905297" cy="81455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6" name="مستطيل مستدير الزوايا 85"/>
          <p:cNvSpPr/>
          <p:nvPr/>
        </p:nvSpPr>
        <p:spPr>
          <a:xfrm>
            <a:off x="8261132" y="25408760"/>
            <a:ext cx="6679324" cy="79773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5" name="مستطيل مستدير الزوايا 84"/>
          <p:cNvSpPr/>
          <p:nvPr/>
        </p:nvSpPr>
        <p:spPr>
          <a:xfrm>
            <a:off x="725215" y="25445545"/>
            <a:ext cx="6653048" cy="8008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8" name="مستطيل 57"/>
          <p:cNvSpPr/>
          <p:nvPr/>
        </p:nvSpPr>
        <p:spPr>
          <a:xfrm>
            <a:off x="17917297" y="18889579"/>
            <a:ext cx="11763632" cy="17612280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052" name="Titre 1"/>
          <p:cNvSpPr>
            <a:spLocks noGrp="1"/>
          </p:cNvSpPr>
          <p:nvPr>
            <p:ph type="ctrTitle"/>
          </p:nvPr>
        </p:nvSpPr>
        <p:spPr bwMode="auto">
          <a:xfrm>
            <a:off x="2450850" y="1120943"/>
            <a:ext cx="25325387" cy="1892300"/>
          </a:xfrm>
        </p:spPr>
        <p:txBody>
          <a:bodyPr wrap="square" numCol="1" anchorCtr="0" compatLnSpc="1">
            <a:prstTxWarp prst="textNoShape">
              <a:avLst/>
            </a:prstTxWarp>
            <a:noAutofit/>
          </a:bodyPr>
          <a:lstStyle/>
          <a:p>
            <a:pPr defTabSz="457200">
              <a:lnSpc>
                <a:spcPct val="100000"/>
              </a:lnSpc>
            </a:pPr>
            <a:r>
              <a:rPr lang="fr-FR" sz="6000" b="1" dirty="0" smtClean="0">
                <a:solidFill>
                  <a:srgbClr val="FF6600"/>
                </a:solidFill>
                <a:latin typeface="Arial" charset="0"/>
                <a:cs typeface="Times New Roman" pitchFamily="18" charset="0"/>
              </a:rPr>
              <a:t>Etude et réalisation d’une station solaire en vue de </a:t>
            </a:r>
            <a:r>
              <a:rPr lang="fr-FR" sz="6000" b="1" dirty="0" smtClean="0">
                <a:solidFill>
                  <a:srgbClr val="FF6600"/>
                </a:solidFill>
                <a:latin typeface="Arial" charset="0"/>
                <a:cs typeface="Times New Roman" pitchFamily="18" charset="0"/>
              </a:rPr>
              <a:t>la production </a:t>
            </a:r>
            <a:r>
              <a:rPr lang="fr-FR" sz="6000" b="1" dirty="0" smtClean="0">
                <a:solidFill>
                  <a:srgbClr val="FF6600"/>
                </a:solidFill>
                <a:latin typeface="Arial" charset="0"/>
                <a:cs typeface="Times New Roman" pitchFamily="18" charset="0"/>
              </a:rPr>
              <a:t>de l’eau chaude sanitaire</a:t>
            </a:r>
            <a:endParaRPr lang="fr-FR" sz="14900" b="1" dirty="0" smtClean="0">
              <a:solidFill>
                <a:srgbClr val="FF6600"/>
              </a:solidFill>
            </a:endParaRPr>
          </a:p>
        </p:txBody>
      </p:sp>
      <p:sp>
        <p:nvSpPr>
          <p:cNvPr id="2053" name="ZoneTexte 3"/>
          <p:cNvSpPr txBox="1">
            <a:spLocks noChangeArrowheads="1"/>
          </p:cNvSpPr>
          <p:nvPr/>
        </p:nvSpPr>
        <p:spPr bwMode="auto">
          <a:xfrm>
            <a:off x="1277938" y="3973513"/>
            <a:ext cx="2819082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95250" algn="ctr" eaLnBrk="1" hangingPunct="1"/>
            <a:r>
              <a:rPr lang="fr-FR" sz="5400" dirty="0" smtClean="0"/>
              <a:t>2</a:t>
            </a:r>
            <a:r>
              <a:rPr lang="fr-FR" sz="5400" baseline="30000" dirty="0" smtClean="0"/>
              <a:t>éme</a:t>
            </a:r>
            <a:r>
              <a:rPr lang="fr-FR" sz="5400" dirty="0" smtClean="0"/>
              <a:t> Année Master Énergies Renouvelables </a:t>
            </a:r>
            <a:endParaRPr lang="fr-FR" sz="5400" dirty="0"/>
          </a:p>
        </p:txBody>
      </p:sp>
      <p:sp>
        <p:nvSpPr>
          <p:cNvPr id="2054" name="ZoneTexte 4"/>
          <p:cNvSpPr txBox="1">
            <a:spLocks noChangeArrowheads="1"/>
          </p:cNvSpPr>
          <p:nvPr/>
        </p:nvSpPr>
        <p:spPr bwMode="auto">
          <a:xfrm>
            <a:off x="257175" y="6192838"/>
            <a:ext cx="298704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sz="5400" dirty="0" smtClean="0"/>
              <a:t>Faculté </a:t>
            </a:r>
            <a:r>
              <a:rPr lang="fr-FR" sz="5400" dirty="0" smtClean="0"/>
              <a:t>des Hydrocarbures, Energies renouvelables et Sciences </a:t>
            </a:r>
            <a:r>
              <a:rPr lang="fr-FR" sz="5400" dirty="0" smtClean="0"/>
              <a:t>de </a:t>
            </a:r>
            <a:r>
              <a:rPr lang="fr-FR" sz="5400" dirty="0" smtClean="0"/>
              <a:t> la Terre</a:t>
            </a:r>
            <a:r>
              <a:rPr lang="en-US" sz="5400" dirty="0" smtClean="0"/>
              <a:t> et de </a:t>
            </a:r>
            <a:r>
              <a:rPr lang="fr-FR" sz="5400" dirty="0" smtClean="0"/>
              <a:t>l’</a:t>
            </a:r>
            <a:r>
              <a:rPr lang="fr-FR" sz="5400" dirty="0" smtClean="0"/>
              <a:t>U</a:t>
            </a:r>
            <a:r>
              <a:rPr lang="fr-FR" sz="5400" dirty="0" smtClean="0"/>
              <a:t>nivers</a:t>
            </a:r>
          </a:p>
          <a:p>
            <a:pPr algn="ctr"/>
            <a:r>
              <a:rPr lang="fr-FR" sz="5400" b="1" dirty="0" smtClean="0"/>
              <a:t> </a:t>
            </a:r>
            <a:r>
              <a:rPr lang="fr-FR" sz="5400" dirty="0" smtClean="0"/>
              <a:t>Département </a:t>
            </a:r>
            <a:r>
              <a:rPr lang="fr-FR" sz="5400" dirty="0" smtClean="0"/>
              <a:t>de </a:t>
            </a:r>
            <a:r>
              <a:rPr lang="fr-FR" sz="5400" dirty="0" smtClean="0"/>
              <a:t>Energies Renouvelables </a:t>
            </a:r>
            <a:endParaRPr lang="fr-FR" sz="5400" dirty="0"/>
          </a:p>
        </p:txBody>
      </p:sp>
      <p:sp>
        <p:nvSpPr>
          <p:cNvPr id="2055" name="ZoneTexte 5"/>
          <p:cNvSpPr txBox="1">
            <a:spLocks noChangeArrowheads="1"/>
          </p:cNvSpPr>
          <p:nvPr/>
        </p:nvSpPr>
        <p:spPr bwMode="auto">
          <a:xfrm>
            <a:off x="857869" y="10475746"/>
            <a:ext cx="275590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3600" b="1" dirty="0" smtClean="0">
                <a:solidFill>
                  <a:srgbClr val="FF0000"/>
                </a:solidFill>
              </a:rPr>
              <a:t>Résumé</a:t>
            </a:r>
            <a:endParaRPr lang="fr-FR" sz="3600" b="1" dirty="0" smtClean="0">
              <a:solidFill>
                <a:srgbClr val="FF0000"/>
              </a:solidFill>
              <a:latin typeface="Arial" charset="0"/>
            </a:endParaRPr>
          </a:p>
          <a:p>
            <a:pPr algn="just" eaLnBrk="1" hangingPunct="1"/>
            <a:r>
              <a:rPr lang="fr-FR" sz="3600" dirty="0" smtClean="0">
                <a:latin typeface="Arial" charset="0"/>
              </a:rPr>
              <a:t>Dans le cadre de l'utilisation des </a:t>
            </a:r>
            <a:r>
              <a:rPr lang="fr-FR" sz="3600" dirty="0" smtClean="0">
                <a:latin typeface="Arial" charset="0"/>
              </a:rPr>
              <a:t>chauffe-eau solaires à usage domestique et d'autres utilisations sanitaires</a:t>
            </a:r>
            <a:r>
              <a:rPr lang="en-US" sz="3600" dirty="0" smtClean="0">
                <a:latin typeface="Arial" charset="0"/>
              </a:rPr>
              <a:t> </a:t>
            </a:r>
            <a:r>
              <a:rPr lang="fr-FR" sz="3600" dirty="0" smtClean="0">
                <a:latin typeface="Arial" charset="0"/>
              </a:rPr>
              <a:t>nous avons </a:t>
            </a:r>
            <a:r>
              <a:rPr lang="fr-FR" sz="3600" dirty="0" smtClean="0">
                <a:latin typeface="Arial" charset="0"/>
              </a:rPr>
              <a:t>é</a:t>
            </a:r>
            <a:r>
              <a:rPr lang="fr-FR" sz="3600" dirty="0" smtClean="0">
                <a:latin typeface="Arial" charset="0"/>
              </a:rPr>
              <a:t>tudié </a:t>
            </a:r>
            <a:r>
              <a:rPr lang="fr-FR" sz="3600" dirty="0" smtClean="0">
                <a:latin typeface="Arial" charset="0"/>
              </a:rPr>
              <a:t>les </a:t>
            </a:r>
            <a:r>
              <a:rPr lang="fr-FR" sz="3600" dirty="0" err="1" smtClean="0">
                <a:latin typeface="Arial" charset="0"/>
              </a:rPr>
              <a:t>differents</a:t>
            </a:r>
            <a:r>
              <a:rPr lang="fr-FR" sz="3600" dirty="0" smtClean="0">
                <a:latin typeface="Arial" charset="0"/>
              </a:rPr>
              <a:t> aspects </a:t>
            </a:r>
            <a:r>
              <a:rPr lang="fr-FR" sz="3600" dirty="0" smtClean="0">
                <a:latin typeface="Arial" charset="0"/>
              </a:rPr>
              <a:t>du chauffage solaire </a:t>
            </a:r>
            <a:r>
              <a:rPr lang="fr-FR" sz="3600" dirty="0" smtClean="0">
                <a:latin typeface="Arial" charset="0"/>
              </a:rPr>
              <a:t>: Angle </a:t>
            </a:r>
            <a:r>
              <a:rPr lang="fr-FR" sz="3600" dirty="0" smtClean="0">
                <a:latin typeface="Arial" charset="0"/>
              </a:rPr>
              <a:t>du capteur solaire, débit </a:t>
            </a:r>
            <a:r>
              <a:rPr lang="fr-FR" sz="3600" dirty="0" smtClean="0">
                <a:latin typeface="Arial" charset="0"/>
              </a:rPr>
              <a:t>de l’eau, </a:t>
            </a:r>
            <a:r>
              <a:rPr lang="fr-FR" sz="3600" dirty="0" smtClean="0">
                <a:latin typeface="Arial" charset="0"/>
              </a:rPr>
              <a:t>l’emplacement des chauffe eau.</a:t>
            </a:r>
          </a:p>
          <a:p>
            <a:pPr algn="just" eaLnBrk="1" hangingPunct="1"/>
            <a:r>
              <a:rPr lang="fr-FR" sz="3600" dirty="0" smtClean="0">
                <a:latin typeface="Arial" charset="0"/>
              </a:rPr>
              <a:t> Après  utilisation avec ces différents </a:t>
            </a:r>
            <a:r>
              <a:rPr lang="fr-FR" sz="3600" dirty="0" smtClean="0">
                <a:latin typeface="Arial" charset="0"/>
              </a:rPr>
              <a:t>aspects  nous </a:t>
            </a:r>
            <a:r>
              <a:rPr lang="fr-FR" sz="3600" dirty="0" smtClean="0">
                <a:latin typeface="Arial" charset="0"/>
              </a:rPr>
              <a:t>avons opté pour </a:t>
            </a:r>
            <a:r>
              <a:rPr lang="fr-FR" sz="3600" dirty="0" smtClean="0">
                <a:latin typeface="Arial" charset="0"/>
              </a:rPr>
              <a:t>la meilleure </a:t>
            </a:r>
            <a:r>
              <a:rPr lang="fr-FR" sz="3600" dirty="0" smtClean="0">
                <a:latin typeface="Arial" charset="0"/>
              </a:rPr>
              <a:t>configuration qui a permis l’augmentation </a:t>
            </a:r>
            <a:r>
              <a:rPr lang="fr-FR" sz="3600" dirty="0" smtClean="0">
                <a:latin typeface="Arial" charset="0"/>
              </a:rPr>
              <a:t>de productivité et la rentabilité des chauffe eau </a:t>
            </a:r>
            <a:r>
              <a:rPr lang="fr-FR" sz="3600" dirty="0" smtClean="0">
                <a:latin typeface="Arial" charset="0"/>
              </a:rPr>
              <a:t>solaires.</a:t>
            </a:r>
            <a:endParaRPr lang="fr-FR" sz="3600" dirty="0" smtClean="0">
              <a:latin typeface="Arial" charset="0"/>
            </a:endParaRPr>
          </a:p>
          <a:p>
            <a:pPr algn="just" eaLnBrk="1" hangingPunct="1"/>
            <a:endParaRPr lang="en-US" sz="3600" b="1" dirty="0">
              <a:latin typeface="Arial" charset="0"/>
            </a:endParaRPr>
          </a:p>
          <a:p>
            <a:r>
              <a:rPr lang="fr-FR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Mots clés </a:t>
            </a: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:</a:t>
            </a:r>
            <a:r>
              <a:rPr lang="fr-F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fr-FR" sz="3600" dirty="0" smtClean="0">
                <a:latin typeface="Arial" charset="0"/>
              </a:rPr>
              <a:t>chauffe-eau solaires</a:t>
            </a:r>
            <a:r>
              <a:rPr lang="en-US" sz="3600" dirty="0" smtClean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en-US" sz="3600" dirty="0" smtClean="0">
                <a:latin typeface="Arial" charset="0"/>
              </a:rPr>
              <a:t>– </a:t>
            </a:r>
            <a:r>
              <a:rPr lang="fr-FR" sz="3600" dirty="0" smtClean="0">
                <a:latin typeface="Arial" charset="0"/>
              </a:rPr>
              <a:t>capteur solaire à eau</a:t>
            </a:r>
            <a:r>
              <a:rPr lang="fr-FR" sz="3600" dirty="0" smtClean="0">
                <a:latin typeface="Arial" charset="0"/>
              </a:rPr>
              <a:t>-</a:t>
            </a:r>
            <a:r>
              <a:rPr lang="fr-FR" sz="3600" dirty="0" smtClean="0">
                <a:latin typeface="Arial" charset="0"/>
              </a:rPr>
              <a:t> stockage d’énergie </a:t>
            </a:r>
            <a:endParaRPr lang="fr-FR" sz="4000" dirty="0">
              <a:latin typeface="Arial" charset="0"/>
            </a:endParaRPr>
          </a:p>
        </p:txBody>
      </p:sp>
      <p:sp>
        <p:nvSpPr>
          <p:cNvPr id="2056" name="ZoneTexte 6"/>
          <p:cNvSpPr txBox="1">
            <a:spLocks noChangeArrowheads="1"/>
          </p:cNvSpPr>
          <p:nvPr/>
        </p:nvSpPr>
        <p:spPr bwMode="auto">
          <a:xfrm>
            <a:off x="360947" y="14501553"/>
            <a:ext cx="27985453" cy="4549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536575" eaLnBrk="1" hangingPunct="1">
              <a:lnSpc>
                <a:spcPct val="107000"/>
              </a:lnSpc>
              <a:spcAft>
                <a:spcPts val="800"/>
              </a:spcAft>
            </a:pPr>
            <a:r>
              <a:rPr lang="fr-FR" sz="3600" b="1" dirty="0" smtClean="0">
                <a:solidFill>
                  <a:srgbClr val="FF0000"/>
                </a:solidFill>
                <a:latin typeface="Arial" charset="0"/>
                <a:ea typeface="Calibri" pitchFamily="34" charset="0"/>
                <a:cs typeface="Arial" charset="0"/>
              </a:rPr>
              <a:t>Introduction</a:t>
            </a:r>
            <a:endParaRPr lang="fr-FR" sz="3600" b="1" dirty="0">
              <a:solidFill>
                <a:srgbClr val="FF0000"/>
              </a:solidFill>
              <a:latin typeface="Arial" charset="0"/>
              <a:ea typeface="Calibri" pitchFamily="34" charset="0"/>
              <a:cs typeface="Arial" charset="0"/>
            </a:endParaRPr>
          </a:p>
          <a:p>
            <a:pPr indent="536575" algn="just" eaLnBrk="1" hangingPunct="1">
              <a:lnSpc>
                <a:spcPct val="107000"/>
              </a:lnSpc>
              <a:spcAft>
                <a:spcPts val="800"/>
              </a:spcAft>
            </a:pPr>
            <a:r>
              <a:rPr lang="fr-FR" sz="3600" dirty="0" smtClean="0"/>
              <a:t>Parmi les énergies renouvelables, l’énergie solaire avec ses propriétés de non épuisement, occupe une place de premier plan dans la     recherche </a:t>
            </a:r>
            <a:r>
              <a:rPr lang="fr-FR" sz="3600" dirty="0" smtClean="0"/>
              <a:t>scientifique </a:t>
            </a:r>
            <a:r>
              <a:rPr lang="fr-FR" sz="3600" dirty="0" smtClean="0"/>
              <a:t>actuelle pour les pays du sud comme </a:t>
            </a:r>
            <a:r>
              <a:rPr lang="fr-FR" sz="3600" dirty="0" smtClean="0"/>
              <a:t>l’Algérie.</a:t>
            </a:r>
            <a:endParaRPr lang="fr-FR" sz="3600" dirty="0" smtClean="0"/>
          </a:p>
          <a:p>
            <a:pPr indent="536575" algn="just" eaLnBrk="1" hangingPunct="1">
              <a:lnSpc>
                <a:spcPct val="107000"/>
              </a:lnSpc>
              <a:spcAft>
                <a:spcPts val="800"/>
              </a:spcAft>
            </a:pPr>
            <a:r>
              <a:rPr lang="fr-FR" sz="3600" dirty="0" smtClean="0"/>
              <a:t>La production de l’eau chaude </a:t>
            </a:r>
            <a:r>
              <a:rPr lang="fr-FR" sz="3600" dirty="0" smtClean="0"/>
              <a:t>sanitaire et </a:t>
            </a:r>
            <a:r>
              <a:rPr lang="fr-FR" sz="3600" dirty="0" smtClean="0"/>
              <a:t>son utilisation dans notre pays par le biais de l’énergie solaire a certainement à l’heure actuelle, les meilleures chances de rentabilité. En </a:t>
            </a:r>
            <a:r>
              <a:rPr lang="fr-FR" sz="3600" dirty="0" smtClean="0"/>
              <a:t>considérant </a:t>
            </a:r>
            <a:r>
              <a:rPr lang="fr-FR" sz="3600" dirty="0" smtClean="0"/>
              <a:t>et, d’une part l’échelle des températures obtenues par les capteurs plans, et d’autre part, le besoin en eau chaude </a:t>
            </a:r>
            <a:r>
              <a:rPr lang="fr-FR" sz="3600" dirty="0" smtClean="0"/>
              <a:t>sanitaire, qui </a:t>
            </a:r>
            <a:r>
              <a:rPr lang="fr-FR" sz="3600" dirty="0" smtClean="0"/>
              <a:t>se fait sentir aussi bien en été où l’énergie est abondante qu’en </a:t>
            </a:r>
            <a:r>
              <a:rPr lang="fr-FR" sz="3600" dirty="0" smtClean="0"/>
              <a:t>hiver.</a:t>
            </a:r>
            <a:endParaRPr lang="fr-FR" sz="3600" dirty="0" smtClean="0"/>
          </a:p>
          <a:p>
            <a:pPr indent="536575" algn="just" eaLnBrk="1" hangingPunct="1">
              <a:lnSpc>
                <a:spcPct val="107000"/>
              </a:lnSpc>
              <a:spcAft>
                <a:spcPts val="800"/>
              </a:spcAft>
            </a:pPr>
            <a:endParaRPr lang="fr-FR" sz="3600" dirty="0">
              <a:latin typeface="Arial" charset="0"/>
              <a:ea typeface="Calibri" pitchFamily="34" charset="0"/>
            </a:endParaRPr>
          </a:p>
        </p:txBody>
      </p:sp>
      <p:pic>
        <p:nvPicPr>
          <p:cNvPr id="2057" name="Image 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" y="1331913"/>
            <a:ext cx="2930525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Image 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95463" y="1336675"/>
            <a:ext cx="2932112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ZoneTexte 2"/>
          <p:cNvSpPr txBox="1"/>
          <p:nvPr/>
        </p:nvSpPr>
        <p:spPr>
          <a:xfrm>
            <a:off x="539532" y="9017493"/>
            <a:ext cx="2090074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350773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5400" dirty="0" smtClean="0"/>
              <a:t>BENGUENANE Abdellatif , AOUNI Abdelhakim, Prof. BOUCHEKIMA Bachir</a:t>
            </a:r>
            <a:endParaRPr lang="fr-FR" sz="5400" dirty="0">
              <a:latin typeface="+mn-lt"/>
            </a:endParaRPr>
          </a:p>
        </p:txBody>
      </p:sp>
      <p:pic>
        <p:nvPicPr>
          <p:cNvPr id="23" name="صورة 22" descr="chauffe-eau-solaire-monobloc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2665" y="26296883"/>
            <a:ext cx="2332618" cy="27819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5" name="صورة 24" descr="eau-solaire-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34353" y="30003489"/>
            <a:ext cx="2355742" cy="25996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6" name="صورة 25" descr="eau-solaire-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40468" y="30003489"/>
            <a:ext cx="2585545" cy="26626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7" name="صورة 26" descr="Thermosiphon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08937" y="26328414"/>
            <a:ext cx="2648607" cy="2699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8" name="مربع نص 27"/>
          <p:cNvSpPr txBox="1"/>
          <p:nvPr/>
        </p:nvSpPr>
        <p:spPr>
          <a:xfrm>
            <a:off x="1137066" y="25540680"/>
            <a:ext cx="675564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r-FR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 types des </a:t>
            </a:r>
            <a:r>
              <a:rPr lang="fr-FR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chauffe-eau soléaires</a:t>
            </a:r>
            <a:endParaRPr lang="ar-SA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" name="Image 22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56498" y="20231888"/>
            <a:ext cx="3057847" cy="4849141"/>
          </a:xfrm>
          <a:prstGeom prst="rect">
            <a:avLst/>
          </a:prstGeom>
          <a:ln w="3175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6" name="Image 25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49854" y="20231888"/>
            <a:ext cx="2728408" cy="4857633"/>
          </a:xfrm>
          <a:prstGeom prst="rect">
            <a:avLst/>
          </a:prstGeom>
          <a:ln w="3175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7" name="مربع نص 36"/>
          <p:cNvSpPr txBox="1"/>
          <p:nvPr/>
        </p:nvSpPr>
        <p:spPr>
          <a:xfrm>
            <a:off x="4670599" y="18891122"/>
            <a:ext cx="774598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r-FR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principe de fonctionnement du chauffe eau solaire</a:t>
            </a:r>
            <a:endParaRPr lang="ar-SA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9" name="Picture 5" descr="C:\Users\ABDOU\Desktop\chauffe-eau-solaire-t200__24332_zoom.jpg"/>
          <p:cNvPicPr>
            <a:picLocks noChangeAspect="1" noChangeArrowheads="1"/>
          </p:cNvPicPr>
          <p:nvPr/>
        </p:nvPicPr>
        <p:blipFill>
          <a:blip r:embed="rId9" cstate="print"/>
          <a:stretch>
            <a:fillRect/>
          </a:stretch>
        </p:blipFill>
        <p:spPr bwMode="auto">
          <a:xfrm>
            <a:off x="8450317" y="26359945"/>
            <a:ext cx="2725450" cy="26857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0" name="Picture 6" descr="C:\Users\ABDOU\Desktop\banc_d-essai.jpg"/>
          <p:cNvPicPr>
            <a:picLocks noChangeAspect="1" noChangeArrowheads="1"/>
          </p:cNvPicPr>
          <p:nvPr/>
        </p:nvPicPr>
        <p:blipFill>
          <a:blip r:embed="rId10" cstate="print"/>
          <a:stretch>
            <a:fillRect/>
          </a:stretch>
        </p:blipFill>
        <p:spPr bwMode="auto">
          <a:xfrm>
            <a:off x="11918731" y="29954483"/>
            <a:ext cx="2648607" cy="27288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1" name="Picture 7" descr="C:\Users\ABDOU\Desktop\b_chauffe-eau-solaire.png"/>
          <p:cNvPicPr>
            <a:picLocks noChangeAspect="1" noChangeArrowheads="1"/>
          </p:cNvPicPr>
          <p:nvPr/>
        </p:nvPicPr>
        <p:blipFill>
          <a:blip r:embed="rId11" cstate="print"/>
          <a:stretch>
            <a:fillRect/>
          </a:stretch>
        </p:blipFill>
        <p:spPr bwMode="auto">
          <a:xfrm>
            <a:off x="8450318" y="29986827"/>
            <a:ext cx="2805586" cy="27423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2" name="Picture 8" descr="C:\Users\ABDOU\Desktop\installation-chauffe-eau.jpg"/>
          <p:cNvPicPr>
            <a:picLocks noChangeAspect="1" noChangeArrowheads="1"/>
          </p:cNvPicPr>
          <p:nvPr/>
        </p:nvPicPr>
        <p:blipFill>
          <a:blip r:embed="rId12" cstate="print"/>
          <a:stretch>
            <a:fillRect/>
          </a:stretch>
        </p:blipFill>
        <p:spPr bwMode="auto">
          <a:xfrm>
            <a:off x="11824138" y="26391476"/>
            <a:ext cx="2869324" cy="26843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3" name="مربع نص 42"/>
          <p:cNvSpPr txBox="1"/>
          <p:nvPr/>
        </p:nvSpPr>
        <p:spPr>
          <a:xfrm>
            <a:off x="1381336" y="29128178"/>
            <a:ext cx="2631516" cy="17081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r-FR" sz="1800" b="1" dirty="0" smtClean="0"/>
              <a:t>Les chauffe-eau monoblocs</a:t>
            </a:r>
          </a:p>
          <a:p>
            <a:endParaRPr lang="ar-SA" dirty="0"/>
          </a:p>
        </p:txBody>
      </p:sp>
      <p:sp>
        <p:nvSpPr>
          <p:cNvPr id="44" name="مربع نص 43"/>
          <p:cNvSpPr txBox="1"/>
          <p:nvPr/>
        </p:nvSpPr>
        <p:spPr>
          <a:xfrm>
            <a:off x="4371886" y="29105887"/>
            <a:ext cx="2856047" cy="17081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r-FR" sz="1800" b="1" dirty="0" smtClean="0"/>
              <a:t>Les chauffe-eau à thermosiphon</a:t>
            </a:r>
          </a:p>
          <a:p>
            <a:pPr algn="ctr"/>
            <a:endParaRPr lang="ar-SA" dirty="0"/>
          </a:p>
        </p:txBody>
      </p:sp>
      <p:sp>
        <p:nvSpPr>
          <p:cNvPr id="46" name="مربع نص 45"/>
          <p:cNvSpPr txBox="1"/>
          <p:nvPr/>
        </p:nvSpPr>
        <p:spPr>
          <a:xfrm>
            <a:off x="4416625" y="32728567"/>
            <a:ext cx="2840922" cy="198515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r-FR" sz="1800" b="1" dirty="0" smtClean="0"/>
              <a:t>Les chauffe-eau à circulation forcée</a:t>
            </a:r>
          </a:p>
          <a:p>
            <a:r>
              <a:rPr lang="fr-FR" sz="1800" dirty="0" smtClean="0"/>
              <a:t/>
            </a:r>
            <a:br>
              <a:rPr lang="fr-FR" sz="1800" dirty="0" smtClean="0"/>
            </a:br>
            <a:endParaRPr lang="ar-SA" dirty="0"/>
          </a:p>
        </p:txBody>
      </p:sp>
      <p:sp>
        <p:nvSpPr>
          <p:cNvPr id="47" name="مربع نص 46"/>
          <p:cNvSpPr txBox="1"/>
          <p:nvPr/>
        </p:nvSpPr>
        <p:spPr>
          <a:xfrm>
            <a:off x="1335795" y="32722459"/>
            <a:ext cx="2598941" cy="17081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r-FR" sz="1800" b="1" dirty="0" smtClean="0"/>
              <a:t>Les chauffe eau solaire </a:t>
            </a:r>
            <a:r>
              <a:rPr lang="fr-FR" sz="1800" b="1" dirty="0" err="1" smtClean="0"/>
              <a:t>élement</a:t>
            </a:r>
            <a:r>
              <a:rPr lang="fr-FR" sz="1800" b="1" dirty="0" smtClean="0"/>
              <a:t> séparé </a:t>
            </a:r>
            <a:r>
              <a:rPr lang="fr-FR" sz="1800" dirty="0" smtClean="0"/>
              <a:t/>
            </a:r>
            <a:br>
              <a:rPr lang="fr-FR" sz="1800" dirty="0" smtClean="0"/>
            </a:br>
            <a:endParaRPr lang="ar-SA" dirty="0"/>
          </a:p>
        </p:txBody>
      </p:sp>
      <p:sp>
        <p:nvSpPr>
          <p:cNvPr id="48" name="مربع نص 47"/>
          <p:cNvSpPr txBox="1"/>
          <p:nvPr/>
        </p:nvSpPr>
        <p:spPr>
          <a:xfrm>
            <a:off x="8499307" y="25574189"/>
            <a:ext cx="620181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r-FR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 </a:t>
            </a:r>
            <a:r>
              <a:rPr lang="fr-FR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paramètres mis en </a:t>
            </a:r>
            <a:r>
              <a:rPr lang="fr-FR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service</a:t>
            </a:r>
            <a:endParaRPr lang="ar-SA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2" name="مربع نص 51"/>
          <p:cNvSpPr txBox="1"/>
          <p:nvPr/>
        </p:nvSpPr>
        <p:spPr>
          <a:xfrm>
            <a:off x="8538224" y="32776758"/>
            <a:ext cx="285604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r-F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 série</a:t>
            </a:r>
            <a:endParaRPr lang="ar-SA"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3" name="مربع نص 52"/>
          <p:cNvSpPr txBox="1"/>
          <p:nvPr/>
        </p:nvSpPr>
        <p:spPr>
          <a:xfrm>
            <a:off x="1188266" y="37737906"/>
            <a:ext cx="285604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r-F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absorbeur En </a:t>
            </a:r>
            <a:r>
              <a:rPr lang="fr-FR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parallel</a:t>
            </a:r>
            <a:endParaRPr lang="ar-SA"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4" name="مربع نص 53"/>
          <p:cNvSpPr txBox="1"/>
          <p:nvPr/>
        </p:nvSpPr>
        <p:spPr>
          <a:xfrm>
            <a:off x="8520993" y="29110645"/>
            <a:ext cx="285604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r-FR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</a:t>
            </a:r>
            <a:r>
              <a:rPr lang="fr-F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Z</a:t>
            </a:r>
            <a:endParaRPr lang="ar-SA"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" name="مربع نص 55"/>
          <p:cNvSpPr txBox="1"/>
          <p:nvPr/>
        </p:nvSpPr>
        <p:spPr>
          <a:xfrm>
            <a:off x="12008369" y="29070119"/>
            <a:ext cx="285604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r-FR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</a:t>
            </a:r>
            <a:r>
              <a:rPr lang="fr-F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</a:t>
            </a:r>
            <a:endParaRPr lang="ar-SA"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7" name="صورة 56" descr="12782149_864571273653281_1999807468_n (1)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25511761" y="19689555"/>
            <a:ext cx="3336190" cy="35819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9" name="مربع نص 58"/>
          <p:cNvSpPr txBox="1"/>
          <p:nvPr/>
        </p:nvSpPr>
        <p:spPr>
          <a:xfrm>
            <a:off x="20412379" y="18901108"/>
            <a:ext cx="620181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r-FR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 matériel utilisé</a:t>
            </a:r>
            <a:endParaRPr lang="ar-SA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0" name="مربع نص 59"/>
          <p:cNvSpPr txBox="1"/>
          <p:nvPr/>
        </p:nvSpPr>
        <p:spPr>
          <a:xfrm>
            <a:off x="20851316" y="23516962"/>
            <a:ext cx="620181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r-FR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Résultat</a:t>
            </a:r>
            <a:endParaRPr lang="ar-SA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1" name="ZoneTexte 21"/>
          <p:cNvSpPr txBox="1"/>
          <p:nvPr/>
        </p:nvSpPr>
        <p:spPr>
          <a:xfrm>
            <a:off x="17902988" y="36516081"/>
            <a:ext cx="11794131" cy="59093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indent="441325" algn="ctr" defTabSz="350773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</a:p>
          <a:p>
            <a:pPr indent="441325" algn="ctr" defTabSz="350773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3600" dirty="0" smtClean="0"/>
              <a:t>A partir </a:t>
            </a:r>
            <a:r>
              <a:rPr lang="fr-FR" sz="3600" dirty="0" smtClean="0"/>
              <a:t>cette étude expérimentale, </a:t>
            </a:r>
            <a:r>
              <a:rPr lang="fr-FR" sz="3600" dirty="0" smtClean="0"/>
              <a:t>qui a </a:t>
            </a:r>
            <a:r>
              <a:rPr lang="fr-FR" sz="3600" dirty="0" smtClean="0"/>
              <a:t> concerné les </a:t>
            </a:r>
            <a:r>
              <a:rPr lang="fr-FR" sz="3600" dirty="0" smtClean="0"/>
              <a:t>chauffe-eau solaires, </a:t>
            </a:r>
            <a:r>
              <a:rPr lang="fr-FR" sz="3600" dirty="0" smtClean="0"/>
              <a:t> </a:t>
            </a:r>
            <a:r>
              <a:rPr lang="fr-FR" sz="3600" dirty="0" smtClean="0"/>
              <a:t>nous </a:t>
            </a:r>
            <a:r>
              <a:rPr lang="fr-FR" sz="3600" dirty="0" smtClean="0"/>
              <a:t> avons pu montrer </a:t>
            </a:r>
            <a:r>
              <a:rPr lang="fr-FR" sz="3600" dirty="0" smtClean="0"/>
              <a:t>que </a:t>
            </a:r>
            <a:r>
              <a:rPr lang="fr-FR" sz="3600" dirty="0" smtClean="0"/>
              <a:t>la</a:t>
            </a:r>
            <a:r>
              <a:rPr lang="fr-FR" sz="3600" dirty="0" smtClean="0"/>
              <a:t> </a:t>
            </a:r>
            <a:r>
              <a:rPr lang="fr-FR" sz="3600" dirty="0" smtClean="0"/>
              <a:t>température de l'eau </a:t>
            </a:r>
            <a:r>
              <a:rPr lang="fr-FR" sz="3600" dirty="0" smtClean="0"/>
              <a:t>dans le chauffe eau solaire est en nette augmentation pour  un meilleur angle d’inclinaison et une meilleure configuration de l’emplacement des capteurs solaires</a:t>
            </a:r>
            <a:endParaRPr lang="fr-FR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30275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1009650"/>
            <a:ext cx="302752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0"/>
            <a:ext cx="30275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1019175"/>
            <a:ext cx="302752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302752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588831" y="35363633"/>
            <a:ext cx="2592000" cy="1125472"/>
          </a:xfrm>
          <a:prstGeom prst="rect">
            <a:avLst/>
          </a:prstGeom>
          <a:noFill/>
        </p:spPr>
      </p:pic>
      <p:sp>
        <p:nvSpPr>
          <p:cNvPr id="50" name="مربع نص 49"/>
          <p:cNvSpPr txBox="1"/>
          <p:nvPr/>
        </p:nvSpPr>
        <p:spPr>
          <a:xfrm>
            <a:off x="20122111" y="34598051"/>
            <a:ext cx="760312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r-FR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Méthode </a:t>
            </a:r>
            <a:r>
              <a:rPr lang="fr-FR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 calcul du </a:t>
            </a:r>
            <a:r>
              <a:rPr lang="fr-FR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rendement</a:t>
            </a:r>
            <a:endParaRPr lang="ar-SA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" name="Image 4"/>
          <p:cNvPicPr/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4640674" y="24457047"/>
            <a:ext cx="4186989" cy="3131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Image 1"/>
          <p:cNvPicPr/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9044746" y="24465180"/>
            <a:ext cx="4099034" cy="3176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" name="Image 7"/>
          <p:cNvPicPr/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9062086" y="27932137"/>
            <a:ext cx="4070823" cy="3108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Image 13"/>
          <p:cNvPicPr/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4720332" y="27908119"/>
            <a:ext cx="4105674" cy="30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" name="Image 22"/>
          <p:cNvPicPr/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9054702" y="31270735"/>
            <a:ext cx="4138863" cy="3124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" name="صورة 65" descr="smir.pn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24688801" y="31312558"/>
            <a:ext cx="4209392" cy="3128671"/>
          </a:xfrm>
          <a:prstGeom prst="rect">
            <a:avLst/>
          </a:prstGeom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4440489" y="34602821"/>
            <a:ext cx="2622463" cy="30982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1450427" y="34578757"/>
            <a:ext cx="2490952" cy="30830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 rot="157611">
            <a:off x="1459954" y="38294009"/>
            <a:ext cx="2375614" cy="29357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3" name="صورة 72" descr="Absorbeurs-aluminium.jpg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4427627" y="38260420"/>
            <a:ext cx="2572263" cy="29116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4" name="مربع نص 73"/>
          <p:cNvSpPr txBox="1"/>
          <p:nvPr/>
        </p:nvSpPr>
        <p:spPr>
          <a:xfrm>
            <a:off x="1077621" y="33638389"/>
            <a:ext cx="6201814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r-FR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 </a:t>
            </a:r>
            <a:r>
              <a:rPr lang="fr-FR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différentes configurations de l’absorbeur</a:t>
            </a:r>
            <a:endParaRPr lang="ar-SA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5" name="مربع نص 74"/>
          <p:cNvSpPr txBox="1"/>
          <p:nvPr/>
        </p:nvSpPr>
        <p:spPr>
          <a:xfrm>
            <a:off x="4259684" y="41240904"/>
            <a:ext cx="285604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r-F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Absorbeur </a:t>
            </a:r>
            <a:r>
              <a:rPr lang="fr-FR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aliminum</a:t>
            </a:r>
            <a:endParaRPr lang="ar-SA"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6" name="مربع نص 75"/>
          <p:cNvSpPr txBox="1"/>
          <p:nvPr/>
        </p:nvSpPr>
        <p:spPr>
          <a:xfrm>
            <a:off x="1303789" y="41237843"/>
            <a:ext cx="285604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r-F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Absorbeur cuivre</a:t>
            </a:r>
            <a:endParaRPr lang="ar-SA"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7" name="مربع نص 76"/>
          <p:cNvSpPr txBox="1"/>
          <p:nvPr/>
        </p:nvSpPr>
        <p:spPr>
          <a:xfrm>
            <a:off x="4305135" y="37764977"/>
            <a:ext cx="285604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r-F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Absorbeur En série</a:t>
            </a:r>
            <a:endParaRPr lang="ar-SA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8" name="مربع نص 77"/>
          <p:cNvSpPr txBox="1"/>
          <p:nvPr/>
        </p:nvSpPr>
        <p:spPr>
          <a:xfrm>
            <a:off x="11974000" y="32703463"/>
            <a:ext cx="2856047" cy="150810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r-F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 parallèle</a:t>
            </a:r>
            <a:endParaRPr lang="ar-SA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ar-SA"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4" name="صورة 63" descr="12596276_187601491613791_280317143_n.jpg"/>
          <p:cNvPicPr>
            <a:picLocks noChangeAspect="1"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21899880" y="19643835"/>
            <a:ext cx="3429000" cy="36276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7" name="صورة 66" descr="12782018_187601544947119_1217243759_n.jpg"/>
          <p:cNvPicPr>
            <a:picLocks noChangeAspect="1"/>
          </p:cNvPicPr>
          <p:nvPr/>
        </p:nvPicPr>
        <p:blipFill>
          <a:blip r:embed="rId26" cstate="print"/>
          <a:stretch>
            <a:fillRect/>
          </a:stretch>
        </p:blipFill>
        <p:spPr>
          <a:xfrm>
            <a:off x="8495189" y="34305766"/>
            <a:ext cx="2761390" cy="31215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8" name="صورة 67" descr="12769639_187601651613775_1431774108_n.jpg"/>
          <p:cNvPicPr>
            <a:picLocks noChangeAspect="1"/>
          </p:cNvPicPr>
          <p:nvPr/>
        </p:nvPicPr>
        <p:blipFill>
          <a:blip r:embed="rId27" cstate="print"/>
          <a:stretch>
            <a:fillRect/>
          </a:stretch>
        </p:blipFill>
        <p:spPr>
          <a:xfrm>
            <a:off x="11959883" y="34305765"/>
            <a:ext cx="2874667" cy="31215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9" name="مربع نص 68"/>
          <p:cNvSpPr txBox="1"/>
          <p:nvPr/>
        </p:nvSpPr>
        <p:spPr>
          <a:xfrm>
            <a:off x="8627367" y="33614049"/>
            <a:ext cx="620181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r-FR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 </a:t>
            </a:r>
            <a:r>
              <a:rPr lang="fr-FR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paramètres météo logiques </a:t>
            </a:r>
            <a:endParaRPr lang="ar-SA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2" name="مربع نص 71"/>
          <p:cNvSpPr txBox="1"/>
          <p:nvPr/>
        </p:nvSpPr>
        <p:spPr>
          <a:xfrm>
            <a:off x="8464651" y="37469627"/>
            <a:ext cx="285604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r-F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l'ensoleillement</a:t>
            </a:r>
          </a:p>
          <a:p>
            <a:pPr algn="ctr"/>
            <a:r>
              <a:rPr lang="fr-F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fr-FR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solarimétr</a:t>
            </a:r>
            <a:r>
              <a:rPr lang="fr-F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ar-SA"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9" name="مربع نص 78"/>
          <p:cNvSpPr txBox="1"/>
          <p:nvPr/>
        </p:nvSpPr>
        <p:spPr>
          <a:xfrm>
            <a:off x="12122251" y="37432841"/>
            <a:ext cx="285604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r-F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vitesse de vent</a:t>
            </a:r>
          </a:p>
          <a:p>
            <a:pPr algn="ctr"/>
            <a:r>
              <a:rPr lang="fr-F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(anémomètre)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8298967" y="20154638"/>
            <a:ext cx="6693724" cy="2648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" name="مستطيل 80"/>
          <p:cNvSpPr/>
          <p:nvPr/>
        </p:nvSpPr>
        <p:spPr>
          <a:xfrm>
            <a:off x="8269191" y="22863152"/>
            <a:ext cx="6682826" cy="23083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fr-FR" sz="2400" dirty="0" smtClean="0"/>
              <a:t>1. le capteur solaire thermique </a:t>
            </a:r>
          </a:p>
          <a:p>
            <a:r>
              <a:rPr lang="fr-FR" sz="2400" dirty="0" smtClean="0"/>
              <a:t>2. le réservoir de stockage </a:t>
            </a:r>
          </a:p>
          <a:p>
            <a:r>
              <a:rPr lang="fr-FR" sz="2400" dirty="0" smtClean="0"/>
              <a:t>3. le circuit primaire </a:t>
            </a:r>
          </a:p>
          <a:p>
            <a:r>
              <a:rPr lang="fr-FR" sz="2400" dirty="0" smtClean="0"/>
              <a:t>4. l’échangeur de chaleur </a:t>
            </a:r>
          </a:p>
          <a:p>
            <a:r>
              <a:rPr lang="fr-FR" sz="2400" dirty="0" smtClean="0"/>
              <a:t>5. les accessoires (</a:t>
            </a:r>
            <a:r>
              <a:rPr lang="fr-FR" sz="2400" dirty="0" err="1" smtClean="0"/>
              <a:t>circulateur</a:t>
            </a:r>
            <a:r>
              <a:rPr lang="fr-FR" sz="2400" dirty="0" smtClean="0"/>
              <a:t> ou pompe, régulation) </a:t>
            </a:r>
          </a:p>
          <a:p>
            <a:r>
              <a:rPr lang="fr-FR" sz="2400" dirty="0" smtClean="0"/>
              <a:t>6. le chauffage d’appoint 	</a:t>
            </a:r>
            <a:endParaRPr lang="fr-FR" sz="3600" dirty="0" smtClean="0"/>
          </a:p>
        </p:txBody>
      </p:sp>
      <p:pic>
        <p:nvPicPr>
          <p:cNvPr id="82" name="صورة 81" descr="12784538_187601588280448_1359830624_n.jpg"/>
          <p:cNvPicPr>
            <a:picLocks noChangeAspect="1"/>
          </p:cNvPicPr>
          <p:nvPr/>
        </p:nvPicPr>
        <p:blipFill>
          <a:blip r:embed="rId29" cstate="print"/>
          <a:stretch>
            <a:fillRect/>
          </a:stretch>
        </p:blipFill>
        <p:spPr>
          <a:xfrm>
            <a:off x="18288000" y="19796760"/>
            <a:ext cx="3383280" cy="34747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3" name="مربع نص 82"/>
          <p:cNvSpPr txBox="1"/>
          <p:nvPr/>
        </p:nvSpPr>
        <p:spPr>
          <a:xfrm>
            <a:off x="409904" y="41778622"/>
            <a:ext cx="17342069" cy="646331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fr-FR" sz="3600" b="1" dirty="0" smtClean="0">
                <a:solidFill>
                  <a:srgbClr val="FF0000"/>
                </a:solidFill>
              </a:rPr>
              <a:t>Références Bibliographiques: </a:t>
            </a:r>
            <a:r>
              <a:rPr lang="fr-FR" sz="3600" b="1" dirty="0" smtClean="0">
                <a:solidFill>
                  <a:schemeClr val="tx1"/>
                </a:solidFill>
              </a:rPr>
              <a:t>Livres scientifiques </a:t>
            </a:r>
            <a:r>
              <a:rPr lang="fr-FR" sz="3600" b="1" dirty="0" smtClean="0">
                <a:solidFill>
                  <a:schemeClr val="tx1"/>
                </a:solidFill>
              </a:rPr>
              <a:t>sur l’étude des chauffe eau solaires</a:t>
            </a:r>
            <a:endParaRPr lang="ar-SA" sz="3600" dirty="0">
              <a:solidFill>
                <a:schemeClr val="tx1"/>
              </a:solidFill>
            </a:endParaRPr>
          </a:p>
        </p:txBody>
      </p:sp>
      <p:pic>
        <p:nvPicPr>
          <p:cNvPr id="70" name="Picture 2" descr="100_0814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8509802" y="38247145"/>
            <a:ext cx="2683716" cy="27116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1" name="مربع نص 70"/>
          <p:cNvSpPr txBox="1"/>
          <p:nvPr/>
        </p:nvSpPr>
        <p:spPr>
          <a:xfrm>
            <a:off x="8433121" y="40901256"/>
            <a:ext cx="285604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r-FR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Temperatura</a:t>
            </a:r>
            <a:r>
              <a:rPr lang="fr-F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ambiente</a:t>
            </a:r>
            <a:endParaRPr lang="fr-FR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fr-F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(thermocouple)</a:t>
            </a:r>
            <a:endParaRPr lang="ar-SA"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0" name="مربع نص 79"/>
          <p:cNvSpPr txBox="1"/>
          <p:nvPr/>
        </p:nvSpPr>
        <p:spPr>
          <a:xfrm>
            <a:off x="12027658" y="40901255"/>
            <a:ext cx="285604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r-FR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himiditer</a:t>
            </a:r>
            <a:endParaRPr lang="fr-FR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fr-F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(humidité </a:t>
            </a:r>
            <a:r>
              <a:rPr lang="fr-FR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métre</a:t>
            </a:r>
            <a:r>
              <a:rPr lang="fr-F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ar-SA"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4" name="صورة 83" descr="12804266_865014030275672_1453985558_n.jpg"/>
          <p:cNvPicPr>
            <a:picLocks noChangeAspect="1"/>
          </p:cNvPicPr>
          <p:nvPr/>
        </p:nvPicPr>
        <p:blipFill>
          <a:blip r:embed="rId31" cstate="print"/>
          <a:stretch>
            <a:fillRect/>
          </a:stretch>
        </p:blipFill>
        <p:spPr>
          <a:xfrm rot="16200000">
            <a:off x="12155217" y="38168317"/>
            <a:ext cx="2711670" cy="28062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3417</TotalTime>
  <Words>421</Words>
  <Application>Microsoft Office PowerPoint</Application>
  <PresentationFormat>مخصص</PresentationFormat>
  <Paragraphs>51</Paragraphs>
  <Slides>1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2" baseType="lpstr">
      <vt:lpstr>Thème Office</vt:lpstr>
      <vt:lpstr>Etude et réalisation d’une station solaire en vue de la production de l’eau chaude sanitaire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CHERRAYE Ridha</dc:creator>
  <cp:lastModifiedBy>delta plus</cp:lastModifiedBy>
  <cp:revision>166</cp:revision>
  <dcterms:created xsi:type="dcterms:W3CDTF">2014-04-08T05:16:40Z</dcterms:created>
  <dcterms:modified xsi:type="dcterms:W3CDTF">2016-03-01T10:44:24Z</dcterms:modified>
</cp:coreProperties>
</file>